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66" r:id="rId2"/>
    <p:sldId id="267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 varScale="1">
        <p:scale>
          <a:sx n="65" d="100"/>
          <a:sy n="65" d="100"/>
        </p:scale>
        <p:origin x="-11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E8905-9A13-42D5-9EB9-9D0C3993CA1A}" type="datetimeFigureOut">
              <a:rPr lang="ru-RU" smtClean="0"/>
              <a:pPr/>
              <a:t>27.03.2012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4C3A7-47BE-4145-8301-7A3495EF76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4C3A7-47BE-4145-8301-7A3495EF760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6604312" cy="2301240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/>
              <a:t>Дві країни , дві події, дві перспективи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505200"/>
            <a:ext cx="6705600" cy="3048000"/>
          </a:xfrm>
        </p:spPr>
        <p:txBody>
          <a:bodyPr/>
          <a:lstStyle/>
          <a:p>
            <a:pPr algn="ctr"/>
            <a:r>
              <a:rPr lang="uk-UA" sz="7200" dirty="0" smtClean="0"/>
              <a:t>Проект  </a:t>
            </a:r>
            <a:r>
              <a:rPr lang="uk-UA" sz="5400" dirty="0" smtClean="0"/>
              <a:t>      </a:t>
            </a:r>
          </a:p>
          <a:p>
            <a:r>
              <a:rPr lang="uk-UA" sz="2400" dirty="0" smtClean="0"/>
              <a:t>Череповської Анни Сергіївни</a:t>
            </a:r>
          </a:p>
          <a:p>
            <a:r>
              <a:rPr lang="uk-UA" sz="2400" dirty="0" smtClean="0"/>
              <a:t>Шевченківська ЗОШ  </a:t>
            </a:r>
            <a:r>
              <a:rPr lang="en-US" sz="2400" dirty="0" smtClean="0"/>
              <a:t>I-III</a:t>
            </a:r>
            <a:r>
              <a:rPr lang="uk-UA" sz="2400" dirty="0" smtClean="0"/>
              <a:t> ступенів</a:t>
            </a:r>
          </a:p>
          <a:p>
            <a:r>
              <a:rPr lang="uk-UA" sz="2400" dirty="0" smtClean="0"/>
              <a:t>Жовтневий район  Миколаївська область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верх 2"/>
          <p:cNvSpPr/>
          <p:nvPr/>
        </p:nvSpPr>
        <p:spPr>
          <a:xfrm>
            <a:off x="381000" y="2133600"/>
            <a:ext cx="8305800" cy="4343400"/>
          </a:xfrm>
          <a:prstGeom prst="ellipseRibbon2">
            <a:avLst/>
          </a:prstGeom>
          <a:gradFill flip="none" rotWithShape="1">
            <a:gsLst>
              <a:gs pos="0">
                <a:schemeClr val="dk1">
                  <a:tint val="1000"/>
                </a:schemeClr>
              </a:gs>
              <a:gs pos="68000">
                <a:schemeClr val="dk1">
                  <a:tint val="77000"/>
                </a:schemeClr>
              </a:gs>
              <a:gs pos="81000">
                <a:schemeClr val="dk1">
                  <a:tint val="79000"/>
                </a:schemeClr>
              </a:gs>
              <a:gs pos="86000">
                <a:schemeClr val="dk1">
                  <a:tint val="73000"/>
                </a:schemeClr>
              </a:gs>
              <a:gs pos="100000">
                <a:schemeClr val="dk1">
                  <a:tint val="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Маніфест Олександра 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II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Круглая лента лицом вверх 7"/>
          <p:cNvSpPr/>
          <p:nvPr/>
        </p:nvSpPr>
        <p:spPr>
          <a:xfrm>
            <a:off x="381000" y="2133600"/>
            <a:ext cx="8305800" cy="4419600"/>
          </a:xfrm>
          <a:prstGeom prst="ellipseRibbon2">
            <a:avLst/>
          </a:prstGeom>
          <a:gradFill flip="none" rotWithShape="1">
            <a:gsLst>
              <a:gs pos="0">
                <a:schemeClr val="dk1">
                  <a:tint val="1000"/>
                </a:schemeClr>
              </a:gs>
              <a:gs pos="68000">
                <a:schemeClr val="dk1">
                  <a:tint val="77000"/>
                </a:schemeClr>
              </a:gs>
              <a:gs pos="81000">
                <a:schemeClr val="dk1">
                  <a:tint val="79000"/>
                </a:schemeClr>
              </a:gs>
              <a:gs pos="86000">
                <a:schemeClr val="dk1">
                  <a:tint val="73000"/>
                </a:schemeClr>
              </a:gs>
              <a:gs pos="100000">
                <a:schemeClr val="dk1">
                  <a:tint val="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Положення про селян,що виходять із селянської залежності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Круглая лента лицом вверх 5"/>
          <p:cNvSpPr/>
          <p:nvPr/>
        </p:nvSpPr>
        <p:spPr>
          <a:xfrm>
            <a:off x="457200" y="2209800"/>
            <a:ext cx="8077200" cy="4267200"/>
          </a:xfrm>
          <a:prstGeom prst="ellipseRibbon2">
            <a:avLst/>
          </a:prstGeom>
          <a:gradFill flip="none" rotWithShape="1">
            <a:gsLst>
              <a:gs pos="0">
                <a:schemeClr val="dk1">
                  <a:tint val="1000"/>
                </a:schemeClr>
              </a:gs>
              <a:gs pos="68000">
                <a:schemeClr val="dk1">
                  <a:tint val="77000"/>
                </a:schemeClr>
              </a:gs>
              <a:gs pos="81000">
                <a:schemeClr val="dk1">
                  <a:tint val="79000"/>
                </a:schemeClr>
              </a:gs>
              <a:gs pos="86000">
                <a:schemeClr val="dk1">
                  <a:tint val="73000"/>
                </a:schemeClr>
              </a:gs>
              <a:gs pos="100000">
                <a:schemeClr val="dk1">
                  <a:tint val="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 Додаткові правила ”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470648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Основні російські нормативні акти щодо реформування </a:t>
            </a:r>
            <a:endParaRPr lang="ru-RU" b="1" cap="all" dirty="0">
              <a:ln/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381000" y="2057400"/>
            <a:ext cx="8305800" cy="4495800"/>
          </a:xfrm>
          <a:prstGeom prst="ellipseRibbon2">
            <a:avLst/>
          </a:prstGeom>
          <a:gradFill flip="none" rotWithShape="1">
            <a:gsLst>
              <a:gs pos="0">
                <a:schemeClr val="dk1">
                  <a:tint val="1000"/>
                </a:schemeClr>
              </a:gs>
              <a:gs pos="68000">
                <a:schemeClr val="dk1">
                  <a:tint val="77000"/>
                </a:schemeClr>
              </a:gs>
              <a:gs pos="81000">
                <a:schemeClr val="dk1">
                  <a:tint val="79000"/>
                </a:schemeClr>
              </a:gs>
              <a:gs pos="86000">
                <a:schemeClr val="dk1">
                  <a:tint val="73000"/>
                </a:schemeClr>
              </a:gs>
              <a:gs pos="100000">
                <a:schemeClr val="dk1">
                  <a:tint val="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 Місцеві положення ”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6" grpId="0" animBg="1"/>
      <p:bldP spid="6" grpId="1" animBg="1"/>
      <p:bldP spid="2" grpId="0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верх 2"/>
          <p:cNvSpPr/>
          <p:nvPr/>
        </p:nvSpPr>
        <p:spPr>
          <a:xfrm>
            <a:off x="381000" y="2057400"/>
            <a:ext cx="8305800" cy="4495800"/>
          </a:xfrm>
          <a:prstGeom prst="ellipseRibbon2">
            <a:avLst/>
          </a:prstGeom>
          <a:gradFill flip="none" rotWithShape="1">
            <a:gsLst>
              <a:gs pos="0">
                <a:schemeClr val="dk1">
                  <a:tint val="1000"/>
                </a:schemeClr>
              </a:gs>
              <a:gs pos="68000">
                <a:schemeClr val="dk1">
                  <a:tint val="77000"/>
                </a:schemeClr>
              </a:gs>
              <a:gs pos="81000">
                <a:schemeClr val="dk1">
                  <a:tint val="79000"/>
                </a:schemeClr>
              </a:gs>
              <a:gs pos="86000">
                <a:schemeClr val="dk1">
                  <a:tint val="73000"/>
                </a:schemeClr>
              </a:gs>
              <a:gs pos="100000">
                <a:schemeClr val="dk1">
                  <a:tint val="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Прокламація про звільнення рабів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Нормативна база скасування рабства в </a:t>
            </a:r>
            <a:r>
              <a:rPr lang="uk-UA" b="1" cap="all" dirty="0" err="1" smtClean="0">
                <a:ln/>
                <a:solidFill>
                  <a:schemeClr val="accent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сша</a:t>
            </a:r>
            <a:endParaRPr lang="ru-RU" b="1" cap="all" dirty="0">
              <a:ln/>
              <a:solidFill>
                <a:schemeClr val="accent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381000" y="2057400"/>
            <a:ext cx="8305800" cy="4495800"/>
          </a:xfrm>
          <a:prstGeom prst="ellipseRibbon2">
            <a:avLst/>
          </a:prstGeom>
          <a:gradFill flip="none" rotWithShape="1">
            <a:gsLst>
              <a:gs pos="0">
                <a:schemeClr val="dk1">
                  <a:tint val="1000"/>
                </a:schemeClr>
              </a:gs>
              <a:gs pos="68000">
                <a:schemeClr val="dk1">
                  <a:tint val="77000"/>
                </a:schemeClr>
              </a:gs>
              <a:gs pos="81000">
                <a:schemeClr val="dk1">
                  <a:tint val="79000"/>
                </a:schemeClr>
              </a:gs>
              <a:gs pos="86000">
                <a:schemeClr val="dk1">
                  <a:tint val="73000"/>
                </a:schemeClr>
              </a:gs>
              <a:gs pos="100000">
                <a:schemeClr val="dk1">
                  <a:tint val="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13-а поправка до Конституції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Круглая лента лицом вверх 4"/>
          <p:cNvSpPr/>
          <p:nvPr/>
        </p:nvSpPr>
        <p:spPr>
          <a:xfrm>
            <a:off x="457200" y="2133600"/>
            <a:ext cx="8305800" cy="4495800"/>
          </a:xfrm>
          <a:prstGeom prst="ellipseRibbon2">
            <a:avLst/>
          </a:prstGeom>
          <a:gradFill flip="none" rotWithShape="1">
            <a:gsLst>
              <a:gs pos="0">
                <a:schemeClr val="dk1">
                  <a:tint val="1000"/>
                </a:schemeClr>
              </a:gs>
              <a:gs pos="68000">
                <a:schemeClr val="dk1">
                  <a:tint val="77000"/>
                </a:schemeClr>
              </a:gs>
              <a:gs pos="81000">
                <a:schemeClr val="dk1">
                  <a:tint val="79000"/>
                </a:schemeClr>
              </a:gs>
              <a:gs pos="86000">
                <a:schemeClr val="dk1">
                  <a:tint val="73000"/>
                </a:schemeClr>
              </a:gs>
              <a:gs pos="100000">
                <a:schemeClr val="dk1">
                  <a:tint val="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14-а поправка до Конституції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animBg="1"/>
      <p:bldP spid="3" grpId="3" animBg="1"/>
      <p:bldP spid="2" grpId="0"/>
      <p:bldP spid="4" grpId="0" animBg="1"/>
      <p:bldP spid="4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470648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Наслідки скасування кріпосного права і інших реформ </a:t>
            </a:r>
            <a:b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60-70х рр.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XIX</a:t>
            </a:r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ст. В Росії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7200" y="914400"/>
            <a:ext cx="3352800" cy="12192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1000"/>
                </a:schemeClr>
              </a:gs>
              <a:gs pos="68000">
                <a:schemeClr val="accent6">
                  <a:tint val="77000"/>
                </a:schemeClr>
              </a:gs>
              <a:gs pos="81000">
                <a:schemeClr val="accent6">
                  <a:tint val="79000"/>
                </a:schemeClr>
              </a:gs>
              <a:gs pos="86000">
                <a:schemeClr val="accent6">
                  <a:tint val="73000"/>
                </a:schemeClr>
              </a:gs>
              <a:gs pos="100000">
                <a:schemeClr val="accent6">
                  <a:tint val="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Прискорення розвитку </a:t>
            </a:r>
            <a:r>
              <a:rPr lang="uk-UA" sz="2400" dirty="0" smtClean="0"/>
              <a:t>ринкових відносин в 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2819400"/>
            <a:ext cx="3352800" cy="12192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1000"/>
                </a:schemeClr>
              </a:gs>
              <a:gs pos="68000">
                <a:schemeClr val="accent6">
                  <a:tint val="77000"/>
                </a:schemeClr>
              </a:gs>
              <a:gs pos="81000">
                <a:schemeClr val="accent6">
                  <a:tint val="79000"/>
                </a:schemeClr>
              </a:gs>
              <a:gs pos="86000">
                <a:schemeClr val="accent6">
                  <a:tint val="73000"/>
                </a:schemeClr>
              </a:gs>
              <a:gs pos="100000">
                <a:schemeClr val="accent6">
                  <a:tint val="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Деяке подолання відсталості Росії в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1000" y="4800600"/>
            <a:ext cx="3352800" cy="14478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1000"/>
                </a:schemeClr>
              </a:gs>
              <a:gs pos="68000">
                <a:schemeClr val="accent6">
                  <a:tint val="77000"/>
                </a:schemeClr>
              </a:gs>
              <a:gs pos="81000">
                <a:schemeClr val="accent6">
                  <a:tint val="79000"/>
                </a:schemeClr>
              </a:gs>
              <a:gs pos="86000">
                <a:schemeClr val="accent6">
                  <a:tint val="73000"/>
                </a:schemeClr>
              </a:gs>
              <a:gs pos="100000">
                <a:schemeClr val="accent6">
                  <a:tint val="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Початок демократизації суспільного життя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67200" y="533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1000"/>
                </a:schemeClr>
              </a:gs>
              <a:gs pos="68000">
                <a:schemeClr val="dk1">
                  <a:tint val="77000"/>
                </a:schemeClr>
              </a:gs>
              <a:gs pos="81000">
                <a:schemeClr val="dk1">
                  <a:tint val="79000"/>
                </a:schemeClr>
              </a:gs>
              <a:gs pos="86000">
                <a:schemeClr val="dk1">
                  <a:tint val="73000"/>
                </a:schemeClr>
              </a:gs>
              <a:gs pos="100000">
                <a:schemeClr val="dk1">
                  <a:tint val="3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промисловості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24400" y="1676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1000"/>
                </a:schemeClr>
              </a:gs>
              <a:gs pos="68000">
                <a:schemeClr val="dk1">
                  <a:tint val="77000"/>
                </a:schemeClr>
              </a:gs>
              <a:gs pos="81000">
                <a:schemeClr val="dk1">
                  <a:tint val="79000"/>
                </a:schemeClr>
              </a:gs>
              <a:gs pos="86000">
                <a:schemeClr val="dk1">
                  <a:tint val="73000"/>
                </a:schemeClr>
              </a:gs>
              <a:gs pos="100000">
                <a:schemeClr val="dk1">
                  <a:tint val="3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</a:t>
            </a:r>
            <a:r>
              <a:rPr lang="uk-UA" sz="2400" dirty="0" smtClean="0"/>
              <a:t>ільському </a:t>
            </a:r>
            <a:r>
              <a:rPr lang="uk-UA" sz="2400" dirty="0" smtClean="0"/>
              <a:t>господарстві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4400" y="26670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1000"/>
                </a:schemeClr>
              </a:gs>
              <a:gs pos="68000">
                <a:schemeClr val="dk1">
                  <a:tint val="77000"/>
                </a:schemeClr>
              </a:gs>
              <a:gs pos="81000">
                <a:schemeClr val="dk1">
                  <a:tint val="79000"/>
                </a:schemeClr>
              </a:gs>
              <a:gs pos="86000">
                <a:schemeClr val="dk1">
                  <a:tint val="73000"/>
                </a:schemeClr>
              </a:gs>
              <a:gs pos="100000">
                <a:schemeClr val="dk1">
                  <a:tint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економіці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40386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1000"/>
                </a:schemeClr>
              </a:gs>
              <a:gs pos="68000">
                <a:schemeClr val="dk1">
                  <a:tint val="77000"/>
                </a:schemeClr>
              </a:gs>
              <a:gs pos="81000">
                <a:schemeClr val="dk1">
                  <a:tint val="79000"/>
                </a:schemeClr>
              </a:gs>
              <a:gs pos="86000">
                <a:schemeClr val="dk1">
                  <a:tint val="73000"/>
                </a:schemeClr>
              </a:gs>
              <a:gs pos="100000">
                <a:schemeClr val="dk1">
                  <a:tint val="3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в</a:t>
            </a:r>
            <a:r>
              <a:rPr lang="uk-UA" sz="2400" dirty="0" smtClean="0"/>
              <a:t>ійськовій </a:t>
            </a:r>
            <a:r>
              <a:rPr lang="uk-UA" sz="2400" dirty="0" smtClean="0"/>
              <a:t>сфері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53000" y="5105400"/>
            <a:ext cx="3886200" cy="1371600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1000"/>
                </a:schemeClr>
              </a:gs>
              <a:gs pos="68000">
                <a:schemeClr val="dk1">
                  <a:tint val="77000"/>
                </a:schemeClr>
              </a:gs>
              <a:gs pos="81000">
                <a:schemeClr val="dk1">
                  <a:tint val="79000"/>
                </a:schemeClr>
              </a:gs>
              <a:gs pos="86000">
                <a:schemeClr val="dk1">
                  <a:tint val="73000"/>
                </a:schemeClr>
              </a:gs>
              <a:gs pos="100000">
                <a:schemeClr val="dk1">
                  <a:tint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Уніфікація із Західною Європою</a:t>
            </a:r>
            <a:endParaRPr lang="ru-RU" sz="2400" dirty="0"/>
          </a:p>
        </p:txBody>
      </p:sp>
      <p:cxnSp>
        <p:nvCxnSpPr>
          <p:cNvPr id="15" name="Прямая со стрелкой 14"/>
          <p:cNvCxnSpPr>
            <a:stCxn id="3" idx="3"/>
            <a:endCxn id="7" idx="1"/>
          </p:cNvCxnSpPr>
          <p:nvPr/>
        </p:nvCxnSpPr>
        <p:spPr>
          <a:xfrm flipV="1">
            <a:off x="3810000" y="876300"/>
            <a:ext cx="45720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3"/>
            <a:endCxn id="10" idx="1"/>
          </p:cNvCxnSpPr>
          <p:nvPr/>
        </p:nvCxnSpPr>
        <p:spPr>
          <a:xfrm>
            <a:off x="3810000" y="3429000"/>
            <a:ext cx="762000" cy="952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3"/>
            <a:endCxn id="8" idx="1"/>
          </p:cNvCxnSpPr>
          <p:nvPr/>
        </p:nvCxnSpPr>
        <p:spPr>
          <a:xfrm>
            <a:off x="3810000" y="1524000"/>
            <a:ext cx="914400" cy="495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" idx="3"/>
            <a:endCxn id="9" idx="1"/>
          </p:cNvCxnSpPr>
          <p:nvPr/>
        </p:nvCxnSpPr>
        <p:spPr>
          <a:xfrm flipV="1">
            <a:off x="3810000" y="3009900"/>
            <a:ext cx="914400" cy="419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70648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Наслідки відміни рабства і реконструкції в </a:t>
            </a:r>
            <a:r>
              <a:rPr lang="uk-UA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Сша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9600" y="762000"/>
            <a:ext cx="3429000" cy="1447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Піднесення економіки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3400" y="2743200"/>
            <a:ext cx="3429000" cy="1676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Політична консолідація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600" y="4800600"/>
            <a:ext cx="3429000" cy="1676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Демократизація</a:t>
            </a:r>
          </a:p>
          <a:p>
            <a:pPr algn="ctr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191000" y="1219200"/>
            <a:ext cx="1066800" cy="533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267200" y="5410200"/>
            <a:ext cx="1066800" cy="533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191000" y="3276600"/>
            <a:ext cx="1066800" cy="533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10200" y="4876800"/>
            <a:ext cx="3429000" cy="1447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Нормативне </a:t>
            </a:r>
            <a:r>
              <a:rPr lang="uk-UA" dirty="0" err="1" smtClean="0"/>
              <a:t>урівнення</a:t>
            </a:r>
            <a:r>
              <a:rPr lang="uk-UA" dirty="0" smtClean="0"/>
              <a:t> </a:t>
            </a:r>
            <a:r>
              <a:rPr lang="uk-UA" dirty="0" smtClean="0"/>
              <a:t>громадян в правах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34000" y="2971800"/>
            <a:ext cx="3429000" cy="1447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Стирання відмінностей між двома партіями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57800" y="838200"/>
            <a:ext cx="3429000" cy="1447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Перетворення США в світового лідера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АЛЕ!!!</a:t>
            </a:r>
            <a:endParaRPr lang="ru-R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Росія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Реформи в Росії мали половинчастий характер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Селяни не були зрівняні у всіх правах із іншими станами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 вбивства Олександра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1881 року демократизація була згорнута</a:t>
            </a:r>
          </a:p>
          <a:p>
            <a:pPr>
              <a:buFont typeface="Wingdings" pitchFamily="2" charset="2"/>
              <a:buChar char="v"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None/>
            </a:pPr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Америка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Обмеження демократії в рамках двопартійної системи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Збереження расової дискримінації на побутовому рівні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 Чорні кодекси ”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    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Ку-клукс-клан</a:t>
            </a:r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uk-UA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905000" y="5638800"/>
            <a:ext cx="1219200" cy="978408"/>
          </a:xfrm>
          <a:prstGeom prst="downArrow">
            <a:avLst>
              <a:gd name="adj1" fmla="val 50000"/>
              <a:gd name="adj2" fmla="val 4838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5715000" y="5562600"/>
            <a:ext cx="1371600" cy="1143000"/>
          </a:xfrm>
          <a:prstGeom prst="downArrow">
            <a:avLst>
              <a:gd name="adj1" fmla="val 50000"/>
              <a:gd name="adj2" fmla="val 4838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7" grpId="0" animBg="1"/>
      <p:bldP spid="8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5105400"/>
            <a:ext cx="4040188" cy="17526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Революції 1905-1907 і 1917рр. Розпад імперії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301613" y="5090651"/>
            <a:ext cx="4724400" cy="144780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Стабільний розвиток .  Подальша демократизація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04800" y="228601"/>
            <a:ext cx="4040188" cy="3200399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В кінці </a:t>
            </a:r>
            <a:r>
              <a:rPr lang="en-US" dirty="0" smtClean="0"/>
              <a:t>XIX</a:t>
            </a:r>
            <a:r>
              <a:rPr lang="uk-UA" dirty="0" smtClean="0"/>
              <a:t> </a:t>
            </a:r>
            <a:r>
              <a:rPr lang="uk-UA" dirty="0" smtClean="0"/>
              <a:t>ст. Російська </a:t>
            </a:r>
            <a:r>
              <a:rPr lang="uk-UA" dirty="0" smtClean="0"/>
              <a:t>імперія залишилась без Конституції, </a:t>
            </a:r>
            <a:r>
              <a:rPr lang="uk-UA" dirty="0" smtClean="0"/>
              <a:t>парламенту,виборчого </a:t>
            </a:r>
            <a:r>
              <a:rPr lang="uk-UA" dirty="0" smtClean="0"/>
              <a:t>і інших прав,робітничого </a:t>
            </a:r>
            <a:r>
              <a:rPr lang="uk-UA" dirty="0" smtClean="0"/>
              <a:t>законодавства, </a:t>
            </a:r>
            <a:r>
              <a:rPr lang="uk-UA" dirty="0" smtClean="0"/>
              <a:t>вирішення земельного  і </a:t>
            </a:r>
            <a:r>
              <a:rPr lang="uk-UA" dirty="0" smtClean="0"/>
              <a:t>н</a:t>
            </a:r>
            <a:r>
              <a:rPr lang="uk-UA" dirty="0" smtClean="0"/>
              <a:t>аціонального питань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228601"/>
            <a:ext cx="4041775" cy="38100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В кінці </a:t>
            </a:r>
            <a:r>
              <a:rPr lang="en-US" dirty="0" smtClean="0"/>
              <a:t>XIX</a:t>
            </a:r>
            <a:r>
              <a:rPr lang="uk-UA" dirty="0" smtClean="0"/>
              <a:t> ст. економічному розвитку США ніщо не заважало.Суспільно-політичне життя стало демократичнішим, суспільство – стабільнішим . Расові проблеми вирішувалися з часом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676400" y="3962400"/>
            <a:ext cx="914400" cy="91440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172200" y="3962400"/>
            <a:ext cx="914400" cy="91440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5181600"/>
            <a:ext cx="4040188" cy="990600"/>
          </a:xfrm>
        </p:spPr>
        <p:txBody>
          <a:bodyPr/>
          <a:lstStyle/>
          <a:p>
            <a:r>
              <a:rPr lang="uk-UA" dirty="0" smtClean="0"/>
              <a:t>Російська імперія в середині </a:t>
            </a:r>
            <a:r>
              <a:rPr lang="en-US" dirty="0" smtClean="0"/>
              <a:t>XIX </a:t>
            </a:r>
            <a:r>
              <a:rPr lang="uk-UA" dirty="0" smtClean="0"/>
              <a:t>століття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5257800"/>
            <a:ext cx="4041775" cy="83820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Сполучені Штати Америки в середині </a:t>
            </a:r>
            <a:r>
              <a:rPr lang="en-US" dirty="0" smtClean="0"/>
              <a:t>XIX </a:t>
            </a:r>
            <a:r>
              <a:rPr lang="uk-UA" dirty="0" smtClean="0"/>
              <a:t>століття</a:t>
            </a:r>
            <a:endParaRPr lang="ru-RU" dirty="0"/>
          </a:p>
        </p:txBody>
      </p:sp>
      <p:pic>
        <p:nvPicPr>
          <p:cNvPr id="16" name="Содержимое 15" descr="1042700_SMALL_0_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 rot="21409900">
            <a:off x="540082" y="1099873"/>
            <a:ext cx="4040188" cy="31109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Содержимое 14" descr="585180c3cbb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403057">
            <a:off x="4628268" y="1848796"/>
            <a:ext cx="4041775" cy="30747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Круглая лента лицом вверх 16"/>
          <p:cNvSpPr/>
          <p:nvPr/>
        </p:nvSpPr>
        <p:spPr>
          <a:xfrm>
            <a:off x="4648200" y="4572000"/>
            <a:ext cx="3810000" cy="2133600"/>
          </a:xfrm>
          <a:prstGeom prst="ellipseRibbon2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22.09.1862- Президентська прокламація про скасування рабства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Круглая лента лицом вверх 15"/>
          <p:cNvSpPr/>
          <p:nvPr/>
        </p:nvSpPr>
        <p:spPr bwMode="black">
          <a:xfrm>
            <a:off x="304800" y="4572000"/>
            <a:ext cx="3810000" cy="2133600"/>
          </a:xfrm>
          <a:prstGeom prst="ellipseRibbon2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rgbClr val="002060"/>
                </a:solidFill>
              </a:rPr>
              <a:t>19.02.1861 – Положення і маніфест про ліквідацію кріпацтва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200px-Abraham_Lincoln_seated,_Feb_9,_1864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181600" y="838200"/>
            <a:ext cx="266700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 descr="3i4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1" y="809766"/>
            <a:ext cx="2590799" cy="28478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“ Визволителі ”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810000"/>
            <a:ext cx="4040188" cy="83820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Олександр </a:t>
            </a:r>
            <a:r>
              <a:rPr lang="en-US" dirty="0" smtClean="0"/>
              <a:t>II</a:t>
            </a:r>
            <a:r>
              <a:rPr lang="uk-UA" dirty="0" smtClean="0"/>
              <a:t> Романов  імператор Російської імперії(1855-1881)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3733800"/>
            <a:ext cx="4041775" cy="83820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Авраам Лінкольн президент США(1861-1865)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1"/>
                </a:solidFill>
              </a:rPr>
              <a:t>Причини відміни кріпосного права в Російській імперії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sz="3200" dirty="0" smtClean="0"/>
              <a:t>Закон суспільного розвитку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/>
              <a:t>Поразка в Кримській війні</a:t>
            </a:r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sz="3200" dirty="0" smtClean="0"/>
              <a:t>Масовий селянський рух</a:t>
            </a:r>
            <a:endParaRPr lang="en-US" sz="3200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sz="3200" dirty="0" smtClean="0"/>
              <a:t>Соціально-економічна властність Росії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/>
              <a:t>Військово – технічна відсталість Росії</a:t>
            </a:r>
          </a:p>
          <a:p>
            <a:pPr>
              <a:buFont typeface="Wingdings" pitchFamily="2" charset="2"/>
              <a:buChar char="v"/>
            </a:pPr>
            <a:r>
              <a:rPr lang="uk-UA" sz="3500" dirty="0" smtClean="0"/>
              <a:t>Зміна атмосфери в російському суспільстві</a:t>
            </a:r>
            <a:endParaRPr lang="ru-RU" sz="3500" dirty="0"/>
          </a:p>
        </p:txBody>
      </p:sp>
      <p:pic>
        <p:nvPicPr>
          <p:cNvPr id="9" name="Рисунок 8" descr="1275154782_3f4bb762e2e7002271f5221636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068864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chemeClr val="accent1"/>
                </a:solidFill>
              </a:rPr>
              <a:t>Причини скасування рабства в США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sz="3200" dirty="0" smtClean="0"/>
              <a:t>Плантаційне рабство заважало розвитку капіталістичних відносин</a:t>
            </a:r>
          </a:p>
          <a:p>
            <a:pPr>
              <a:buFont typeface="Wingdings" pitchFamily="2" charset="2"/>
              <a:buChar char="v"/>
            </a:pPr>
            <a:r>
              <a:rPr lang="uk-UA" sz="3000" dirty="0" smtClean="0"/>
              <a:t>Зміна ставлення значної частини американців до питання расової дискримінації</a:t>
            </a:r>
            <a:endParaRPr lang="ru-RU" sz="3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uk-UA" sz="3200" dirty="0" smtClean="0"/>
              <a:t>Звільнення рабів сприяло збільшенню військового потенціалу Півночі</a:t>
            </a:r>
          </a:p>
          <a:p>
            <a:pPr>
              <a:buFont typeface="Wingdings" pitchFamily="2" charset="2"/>
              <a:buChar char="v"/>
            </a:pPr>
            <a:r>
              <a:rPr lang="uk-UA" sz="3000" dirty="0" smtClean="0"/>
              <a:t>Недемократичність США і відсутність єдності в суспільстві</a:t>
            </a:r>
            <a:endParaRPr lang="ru-RU" sz="3000" dirty="0"/>
          </a:p>
        </p:txBody>
      </p:sp>
      <p:pic>
        <p:nvPicPr>
          <p:cNvPr id="7" name="Рисунок 6" descr="3a29129u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0" y="228600"/>
            <a:ext cx="839100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Ліберальні реформи Олександра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II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57400" y="2057400"/>
            <a:ext cx="6705600" cy="7620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03288"/>
            <a:r>
              <a:rPr lang="ru-RU" sz="2400" dirty="0" smtClean="0">
                <a:solidFill>
                  <a:srgbClr val="00B0F0"/>
                </a:solidFill>
              </a:rPr>
              <a:t> Земс</a:t>
            </a:r>
            <a:r>
              <a:rPr lang="uk-UA" sz="2400" dirty="0" smtClean="0">
                <a:solidFill>
                  <a:srgbClr val="00B0F0"/>
                </a:solidFill>
              </a:rPr>
              <a:t>ька</a:t>
            </a:r>
            <a:r>
              <a:rPr lang="ru-RU" sz="2400" dirty="0" smtClean="0">
                <a:solidFill>
                  <a:srgbClr val="00B0F0"/>
                </a:solidFill>
              </a:rPr>
              <a:t> реформа          (1864 р.)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57400" y="2819400"/>
            <a:ext cx="67056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03288"/>
            <a:r>
              <a:rPr lang="ru-RU" sz="2400" dirty="0" smtClean="0">
                <a:solidFill>
                  <a:srgbClr val="00B0F0"/>
                </a:solidFill>
              </a:rPr>
              <a:t>Судова </a:t>
            </a:r>
            <a:r>
              <a:rPr lang="ru-RU" sz="2400" dirty="0" smtClean="0">
                <a:solidFill>
                  <a:srgbClr val="00B0F0"/>
                </a:solidFill>
              </a:rPr>
              <a:t>реформа      </a:t>
            </a:r>
            <a:r>
              <a:rPr lang="ru-RU" sz="2400" dirty="0" smtClean="0">
                <a:solidFill>
                  <a:srgbClr val="00B0F0"/>
                </a:solidFill>
              </a:rPr>
              <a:t>      </a:t>
            </a:r>
            <a:r>
              <a:rPr lang="ru-RU" sz="2400" dirty="0" smtClean="0">
                <a:solidFill>
                  <a:srgbClr val="00B0F0"/>
                </a:solidFill>
              </a:rPr>
              <a:t>(1864 р.)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57400" y="3505200"/>
            <a:ext cx="67056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03288"/>
            <a:r>
              <a:rPr lang="ru-RU" sz="2400" dirty="0" err="1" smtClean="0">
                <a:solidFill>
                  <a:srgbClr val="00B0F0"/>
                </a:solidFill>
              </a:rPr>
              <a:t>Військова</a:t>
            </a:r>
            <a:r>
              <a:rPr lang="ru-RU" sz="2400" dirty="0" smtClean="0">
                <a:solidFill>
                  <a:srgbClr val="00B0F0"/>
                </a:solidFill>
              </a:rPr>
              <a:t> реформа       </a:t>
            </a:r>
            <a:r>
              <a:rPr lang="ru-RU" sz="2400" dirty="0" smtClean="0">
                <a:solidFill>
                  <a:srgbClr val="00B0F0"/>
                </a:solidFill>
              </a:rPr>
              <a:t>(1874 р. )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57400" y="4191000"/>
            <a:ext cx="67056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03288"/>
            <a:r>
              <a:rPr lang="ru-RU" sz="2400" dirty="0" smtClean="0">
                <a:solidFill>
                  <a:srgbClr val="00B0F0"/>
                </a:solidFill>
              </a:rPr>
              <a:t>Міська  реформа           (</a:t>
            </a:r>
            <a:r>
              <a:rPr lang="ru-RU" sz="2400" dirty="0" smtClean="0">
                <a:solidFill>
                  <a:srgbClr val="00B0F0"/>
                </a:solidFill>
              </a:rPr>
              <a:t>1870 </a:t>
            </a:r>
            <a:r>
              <a:rPr lang="ru-RU" sz="2400" dirty="0" smtClean="0">
                <a:solidFill>
                  <a:srgbClr val="00B0F0"/>
                </a:solidFill>
              </a:rPr>
              <a:t>р.)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57400" y="4876800"/>
            <a:ext cx="6705600" cy="7620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B0F0"/>
                </a:solidFill>
              </a:rPr>
              <a:t>          </a:t>
            </a:r>
            <a:r>
              <a:rPr lang="ru-RU" sz="2400" dirty="0" err="1" smtClean="0">
                <a:solidFill>
                  <a:srgbClr val="00B0F0"/>
                </a:solidFill>
              </a:rPr>
              <a:t>Освітня</a:t>
            </a:r>
            <a:r>
              <a:rPr lang="ru-RU" sz="2400" dirty="0" smtClean="0">
                <a:solidFill>
                  <a:srgbClr val="00B0F0"/>
                </a:solidFill>
              </a:rPr>
              <a:t> реформа           (</a:t>
            </a:r>
            <a:r>
              <a:rPr lang="ru-RU" sz="2400" dirty="0" smtClean="0">
                <a:solidFill>
                  <a:srgbClr val="00B0F0"/>
                </a:solidFill>
              </a:rPr>
              <a:t>1863 р.)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57400" y="5638800"/>
            <a:ext cx="67056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          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rgbClr val="00B0F0"/>
                </a:solidFill>
              </a:rPr>
              <a:t>Фінансова реформа      (1860 р.)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43000" y="2209800"/>
            <a:ext cx="762000" cy="685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43000" y="2895600"/>
            <a:ext cx="762000" cy="685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43000" y="3581400"/>
            <a:ext cx="762000" cy="685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43000" y="4267200"/>
            <a:ext cx="762000" cy="685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43000" y="4953000"/>
            <a:ext cx="762000" cy="685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43000" y="5638800"/>
            <a:ext cx="762000" cy="685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pic>
        <p:nvPicPr>
          <p:cNvPr id="31" name="Picture 5" descr="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4" descr="600x600,fs-kampo-05,01,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88" y="0"/>
            <a:ext cx="907281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Реконструкція (1865-1877)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000" y="2057400"/>
            <a:ext cx="762000" cy="685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000" y="3429000"/>
            <a:ext cx="762000" cy="685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1000" y="5943600"/>
            <a:ext cx="762000" cy="685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1000" y="4800600"/>
            <a:ext cx="762000" cy="685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7400" y="2057400"/>
            <a:ext cx="6705600" cy="7620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03288"/>
            <a:r>
              <a:rPr lang="uk-UA" sz="2400" dirty="0" smtClean="0">
                <a:solidFill>
                  <a:srgbClr val="00B0F0"/>
                </a:solidFill>
              </a:rPr>
              <a:t>Земельна реформа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57400" y="3352800"/>
            <a:ext cx="6705600" cy="7620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03288"/>
            <a:r>
              <a:rPr lang="uk-UA" sz="2400" dirty="0" smtClean="0">
                <a:solidFill>
                  <a:srgbClr val="00B0F0"/>
                </a:solidFill>
              </a:rPr>
              <a:t>Урівнення в правах темношкірого населення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7400" y="4724400"/>
            <a:ext cx="6705600" cy="7620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03288"/>
            <a:r>
              <a:rPr lang="uk-UA" sz="2400" dirty="0" smtClean="0">
                <a:solidFill>
                  <a:srgbClr val="00B0F0"/>
                </a:solidFill>
              </a:rPr>
              <a:t>13 і 14 поправки до Конституції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57400" y="5791200"/>
            <a:ext cx="6705600" cy="7620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03288"/>
            <a:r>
              <a:rPr lang="uk-UA" sz="2400" dirty="0" smtClean="0">
                <a:solidFill>
                  <a:srgbClr val="00B0F0"/>
                </a:solidFill>
              </a:rPr>
              <a:t>Позбавлення колишніх рабовласників політичної влади в Південних штатах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13" name="Рисунок 12" descr="005tdk2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47133"/>
            <a:ext cx="8610600" cy="646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Передумови реформ в Росії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uk-UA" sz="3200" dirty="0" smtClean="0"/>
              <a:t>Самодержавство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/>
              <a:t>Нерозвиненість демократії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/>
              <a:t>Нечисленність і пасивність буржуазії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/>
              <a:t>Зовнішньополітичні невдачі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270375" cy="496008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sz="4100" dirty="0" smtClean="0"/>
              <a:t>Феодальні відносини</a:t>
            </a:r>
          </a:p>
          <a:p>
            <a:pPr>
              <a:buFont typeface="Wingdings" pitchFamily="2" charset="2"/>
              <a:buChar char="v"/>
            </a:pPr>
            <a:r>
              <a:rPr lang="uk-UA" sz="4100" dirty="0" smtClean="0"/>
              <a:t>Консерватизм населення</a:t>
            </a:r>
          </a:p>
          <a:p>
            <a:pPr>
              <a:buFont typeface="Wingdings" pitchFamily="2" charset="2"/>
              <a:buChar char="v"/>
            </a:pPr>
            <a:r>
              <a:rPr lang="uk-UA" sz="4100" dirty="0" smtClean="0"/>
              <a:t>Криза кріпосницького способу життя </a:t>
            </a:r>
          </a:p>
          <a:p>
            <a:pPr>
              <a:buFont typeface="Wingdings" pitchFamily="2" charset="2"/>
              <a:buChar char="v"/>
            </a:pPr>
            <a:r>
              <a:rPr lang="uk-UA" sz="4100" dirty="0" smtClean="0"/>
              <a:t>Страх правлячого класу і влади перед народною революцією</a:t>
            </a:r>
            <a:endParaRPr lang="ru-RU" sz="4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Передумови скасування рабства в США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8838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uk-UA" sz="3500" dirty="0" smtClean="0"/>
              <a:t>Аболіціоністський рух</a:t>
            </a:r>
          </a:p>
          <a:p>
            <a:pPr>
              <a:buFont typeface="Wingdings" pitchFamily="2" charset="2"/>
              <a:buChar char="v"/>
            </a:pPr>
            <a:r>
              <a:rPr lang="uk-UA" sz="3500" dirty="0" smtClean="0"/>
              <a:t>Плантаційне рабство з його неефективністю</a:t>
            </a:r>
          </a:p>
          <a:p>
            <a:pPr>
              <a:buFont typeface="Wingdings" pitchFamily="2" charset="2"/>
              <a:buChar char="v"/>
            </a:pPr>
            <a:r>
              <a:rPr lang="uk-UA" sz="3500" dirty="0" smtClean="0"/>
              <a:t>Загострення земельного питання</a:t>
            </a:r>
          </a:p>
          <a:p>
            <a:pPr>
              <a:buFont typeface="Wingdings" pitchFamily="2" charset="2"/>
              <a:buChar char="v"/>
            </a:pPr>
            <a:r>
              <a:rPr lang="uk-UA" sz="3500" dirty="0" smtClean="0"/>
              <a:t>Громадянська війна</a:t>
            </a:r>
          </a:p>
          <a:p>
            <a:pPr>
              <a:buFont typeface="Wingdings" pitchFamily="2" charset="2"/>
              <a:buChar char="v"/>
            </a:pPr>
            <a:endParaRPr lang="ru-RU" sz="35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1295400"/>
            <a:ext cx="4041775" cy="53410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3200" dirty="0" smtClean="0"/>
              <a:t>Розвиток капіталістичних відносин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/>
              <a:t>Боротьба рабів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/>
              <a:t>Перебування при владі республіканської партії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/>
              <a:t>Міжнародні фактори</a:t>
            </a:r>
            <a:endParaRPr lang="ru-RU" sz="3200" dirty="0"/>
          </a:p>
        </p:txBody>
      </p:sp>
      <p:pic>
        <p:nvPicPr>
          <p:cNvPr id="8" name="Рисунок 7" descr="scan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088113" cy="6858000"/>
          </a:xfrm>
          <a:prstGeom prst="rect">
            <a:avLst/>
          </a:prstGeom>
        </p:spPr>
      </p:pic>
      <p:pic>
        <p:nvPicPr>
          <p:cNvPr id="7" name="Рисунок 6" descr="1229104442_9000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485"/>
            <a:ext cx="9144000" cy="6873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323</TotalTime>
  <Words>473</Words>
  <PresentationFormat>Экран (4:3)</PresentationFormat>
  <Paragraphs>105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Дві країни , дві події, дві перспективи</vt:lpstr>
      <vt:lpstr>Слайд 2</vt:lpstr>
      <vt:lpstr>                “ Визволителі ”</vt:lpstr>
      <vt:lpstr>Причини відміни кріпосного права в Російській імперії</vt:lpstr>
      <vt:lpstr>Причини скасування рабства в США</vt:lpstr>
      <vt:lpstr>Ліберальні реформи ОлександраII</vt:lpstr>
      <vt:lpstr>Реконструкція (1865-1877)</vt:lpstr>
      <vt:lpstr>Передумови реформ в Росії</vt:lpstr>
      <vt:lpstr>Передумови скасування рабства в США</vt:lpstr>
      <vt:lpstr>Основні російські нормативні акти щодо реформування </vt:lpstr>
      <vt:lpstr>Нормативна база скасування рабства в сша</vt:lpstr>
      <vt:lpstr>Наслідки скасування кріпосного права і інших реформ   в 60-70х рр.XIXст. В Росії</vt:lpstr>
      <vt:lpstr>Наслідки відміни рабства і реконструкції в Сша</vt:lpstr>
      <vt:lpstr>АЛЕ!!!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45</cp:revision>
  <dcterms:modified xsi:type="dcterms:W3CDTF">2012-03-27T06:28:33Z</dcterms:modified>
</cp:coreProperties>
</file>